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2493B45-4D57-4B34-81ED-80E75BF0D858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6B21958-60BB-4D81-9653-34D36A429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1058;&#1077;&#1089;&#1090;.do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Равносильные уравнения. Проверка корней.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Урок математики в 11 классе.</a:t>
            </a:r>
            <a:endParaRPr lang="ru-RU" sz="2800" dirty="0"/>
          </a:p>
        </p:txBody>
      </p:sp>
      <p:sp>
        <p:nvSpPr>
          <p:cNvPr id="5" name="Пятно 1 4"/>
          <p:cNvSpPr/>
          <p:nvPr/>
        </p:nvSpPr>
        <p:spPr>
          <a:xfrm>
            <a:off x="1500166" y="1285860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Трудности при решении уравнений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Знание свойств математических понятий</a:t>
            </a:r>
          </a:p>
          <a:p>
            <a:endParaRPr lang="ru-RU" dirty="0" smtClean="0"/>
          </a:p>
          <a:p>
            <a:r>
              <a:rPr lang="ru-RU" dirty="0" smtClean="0"/>
              <a:t>Нахождение области допустимых значений</a:t>
            </a:r>
          </a:p>
          <a:p>
            <a:pPr>
              <a:buNone/>
            </a:pPr>
            <a:r>
              <a:rPr lang="ru-RU" dirty="0" smtClean="0"/>
              <a:t>   уравнения </a:t>
            </a:r>
          </a:p>
          <a:p>
            <a:endParaRPr lang="ru-RU" dirty="0" smtClean="0"/>
          </a:p>
          <a:p>
            <a:r>
              <a:rPr lang="ru-RU" dirty="0" smtClean="0"/>
              <a:t>Посторонние корни</a:t>
            </a:r>
          </a:p>
          <a:p>
            <a:endParaRPr lang="ru-RU" dirty="0" smtClean="0"/>
          </a:p>
          <a:p>
            <a:r>
              <a:rPr lang="ru-RU" dirty="0" smtClean="0"/>
              <a:t>Потеря корней</a:t>
            </a:r>
            <a:endParaRPr lang="ru-RU" dirty="0"/>
          </a:p>
        </p:txBody>
      </p:sp>
      <p:sp>
        <p:nvSpPr>
          <p:cNvPr id="4" name="Пятно 1 3"/>
          <p:cNvSpPr/>
          <p:nvPr/>
        </p:nvSpPr>
        <p:spPr>
          <a:xfrm>
            <a:off x="7000892" y="5643578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Решить уравнение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en-US" b="1" dirty="0"/>
              <a:t>log </a:t>
            </a:r>
            <a:r>
              <a:rPr lang="en-US" b="1" baseline="-25000" dirty="0" smtClean="0"/>
              <a:t>x</a:t>
            </a:r>
            <a:r>
              <a:rPr lang="en-US" b="1" dirty="0"/>
              <a:t> </a:t>
            </a:r>
            <a:r>
              <a:rPr lang="ru-RU" sz="3600" b="1" dirty="0" smtClean="0"/>
              <a:t>       </a:t>
            </a:r>
            <a:r>
              <a:rPr lang="en-US" sz="3600" b="1" dirty="0" smtClean="0"/>
              <a:t> </a:t>
            </a:r>
            <a:r>
              <a:rPr lang="ru-RU" sz="3600" b="1" dirty="0" smtClean="0"/>
              <a:t>      </a:t>
            </a:r>
            <a:r>
              <a:rPr lang="ru-RU" b="1" dirty="0"/>
              <a:t>=   </a:t>
            </a:r>
            <a:r>
              <a:rPr lang="en-US" b="1" dirty="0"/>
              <a:t>log </a:t>
            </a:r>
            <a:r>
              <a:rPr lang="en-US" b="1" baseline="-25000" dirty="0"/>
              <a:t>x </a:t>
            </a:r>
            <a:r>
              <a:rPr lang="ru-RU" b="1" dirty="0"/>
              <a:t>(</a:t>
            </a:r>
            <a:r>
              <a:rPr lang="en-US" b="1" dirty="0"/>
              <a:t>x</a:t>
            </a:r>
            <a:r>
              <a:rPr lang="ru-RU" b="1" dirty="0"/>
              <a:t>-3).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785926"/>
            <a:ext cx="1275678" cy="525279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785926"/>
            <a:ext cx="1275678" cy="525279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785926"/>
            <a:ext cx="1275678" cy="525279"/>
          </a:xfrm>
          <a:prstGeom prst="rect">
            <a:avLst/>
          </a:prstGeom>
          <a:noFill/>
        </p:spPr>
      </p:pic>
      <p:sp>
        <p:nvSpPr>
          <p:cNvPr id="8" name="Пятно 1 7"/>
          <p:cNvSpPr/>
          <p:nvPr/>
        </p:nvSpPr>
        <p:spPr>
          <a:xfrm>
            <a:off x="7072330" y="5286388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167562" cy="748684"/>
          </a:xfrm>
        </p:spPr>
        <p:txBody>
          <a:bodyPr>
            <a:normAutofit/>
          </a:bodyPr>
          <a:lstStyle/>
          <a:p>
            <a:r>
              <a:rPr lang="ru-RU" sz="2000" i="1" dirty="0" smtClean="0"/>
              <a:t>Решить уравнения и разбить на группы с учётом полученных ответов. </a:t>
            </a:r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22"/>
            <a:ext cx="8429684" cy="5786478"/>
          </a:xfrm>
        </p:spPr>
        <p:txBody>
          <a:bodyPr numCol="1">
            <a:normAutofit/>
          </a:bodyPr>
          <a:lstStyle/>
          <a:p>
            <a:pPr lvl="8"/>
            <a:endParaRPr lang="ru-RU" dirty="0"/>
          </a:p>
          <a:p>
            <a:pPr>
              <a:buNone/>
            </a:pPr>
            <a:r>
              <a:rPr lang="ru-RU" b="1" dirty="0"/>
              <a:t> </a:t>
            </a:r>
            <a:r>
              <a:rPr lang="ru-RU" b="1" dirty="0" smtClean="0"/>
              <a:t>    1) </a:t>
            </a:r>
            <a:r>
              <a:rPr lang="en-US" b="1" dirty="0" smtClean="0"/>
              <a:t> log </a:t>
            </a:r>
            <a:r>
              <a:rPr lang="en-US" b="1" baseline="-25000" dirty="0" smtClean="0"/>
              <a:t>7</a:t>
            </a:r>
            <a:r>
              <a:rPr lang="en-US" b="1" dirty="0" smtClean="0"/>
              <a:t> (2x-12) =   log</a:t>
            </a:r>
            <a:r>
              <a:rPr lang="en-US" b="1" baseline="-25000" dirty="0" smtClean="0"/>
              <a:t> 7 </a:t>
            </a:r>
            <a:r>
              <a:rPr lang="en-US" b="1" dirty="0" smtClean="0"/>
              <a:t>(3x-17)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2)  2х-10 =0</a:t>
            </a:r>
            <a:endParaRPr lang="ru-RU" dirty="0"/>
          </a:p>
          <a:p>
            <a:pPr>
              <a:buNone/>
            </a:pPr>
            <a:r>
              <a:rPr lang="en-US" b="1" dirty="0" smtClean="0"/>
              <a:t> </a:t>
            </a:r>
            <a:r>
              <a:rPr lang="ru-RU" b="1" dirty="0" smtClean="0"/>
              <a:t>    3)</a:t>
            </a:r>
            <a:r>
              <a:rPr lang="en-US" b="1" dirty="0" smtClean="0"/>
              <a:t> </a:t>
            </a:r>
            <a:r>
              <a:rPr lang="ru-RU" b="1" dirty="0" smtClean="0"/>
              <a:t>  </a:t>
            </a:r>
            <a:r>
              <a:rPr lang="en-US" b="1" dirty="0" err="1" smtClean="0"/>
              <a:t>ln</a:t>
            </a:r>
            <a:r>
              <a:rPr lang="ru-RU" b="1" dirty="0" smtClean="0"/>
              <a:t> </a:t>
            </a:r>
            <a:r>
              <a:rPr lang="ru-RU" b="1" dirty="0" err="1" smtClean="0"/>
              <a:t>х</a:t>
            </a:r>
            <a:r>
              <a:rPr lang="en-US" b="1" baseline="30000" dirty="0" smtClean="0"/>
              <a:t>2</a:t>
            </a:r>
            <a:r>
              <a:rPr lang="en-US" b="1" dirty="0" smtClean="0"/>
              <a:t>  =   </a:t>
            </a:r>
            <a:r>
              <a:rPr lang="en-US" b="1" dirty="0" err="1" smtClean="0"/>
              <a:t>ln</a:t>
            </a:r>
            <a:r>
              <a:rPr lang="en-US" b="1" dirty="0" smtClean="0"/>
              <a:t> 25 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 </a:t>
            </a:r>
            <a:r>
              <a:rPr lang="ru-RU" b="1" dirty="0" smtClean="0"/>
              <a:t>    4)    </a:t>
            </a:r>
            <a:r>
              <a:rPr lang="en-US" b="1" dirty="0" smtClean="0"/>
              <a:t>|x|</a:t>
            </a:r>
            <a:r>
              <a:rPr lang="ru-RU" b="1" dirty="0" smtClean="0"/>
              <a:t>=5</a:t>
            </a:r>
            <a:endParaRPr lang="ru-RU" dirty="0"/>
          </a:p>
          <a:p>
            <a:pPr>
              <a:buNone/>
            </a:pPr>
            <a:r>
              <a:rPr lang="ru-RU" b="1" dirty="0" smtClean="0"/>
              <a:t>     5)             -         = 0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b="1" dirty="0" smtClean="0"/>
              <a:t>     6)    </a:t>
            </a:r>
            <a:r>
              <a:rPr lang="en-US" b="1" dirty="0" err="1" smtClean="0"/>
              <a:t>log</a:t>
            </a:r>
            <a:r>
              <a:rPr lang="en-US" b="1" baseline="-25000" dirty="0" err="1" smtClean="0"/>
              <a:t>x</a:t>
            </a:r>
            <a:r>
              <a:rPr lang="ru-RU" b="1" dirty="0" smtClean="0"/>
              <a:t> </a:t>
            </a:r>
            <a:r>
              <a:rPr lang="ru-RU" b="1" dirty="0" err="1" smtClean="0"/>
              <a:t>х</a:t>
            </a:r>
            <a:r>
              <a:rPr lang="en-US" b="1" baseline="30000" dirty="0" smtClean="0"/>
              <a:t>2</a:t>
            </a:r>
            <a:r>
              <a:rPr lang="en-US" b="1" dirty="0" smtClean="0"/>
              <a:t>  </a:t>
            </a:r>
            <a:r>
              <a:rPr lang="en-US" b="1" dirty="0"/>
              <a:t>=   log </a:t>
            </a:r>
            <a:r>
              <a:rPr lang="en-US" b="1" baseline="-25000" dirty="0"/>
              <a:t>x </a:t>
            </a:r>
            <a:r>
              <a:rPr lang="en-US" b="1" dirty="0" smtClean="0"/>
              <a:t>25</a:t>
            </a:r>
            <a:endParaRPr lang="ru-RU" i="1" dirty="0"/>
          </a:p>
          <a:p>
            <a:pPr>
              <a:buNone/>
            </a:pPr>
            <a:r>
              <a:rPr lang="ru-RU" b="1" dirty="0" smtClean="0"/>
              <a:t>     7)    </a:t>
            </a:r>
            <a:r>
              <a:rPr lang="en-US" b="1" dirty="0" smtClean="0"/>
              <a:t>log </a:t>
            </a:r>
            <a:r>
              <a:rPr lang="ru-RU" b="1" baseline="-25000" dirty="0" smtClean="0"/>
              <a:t>3  </a:t>
            </a:r>
            <a:r>
              <a:rPr lang="ru-RU" b="1" dirty="0" smtClean="0"/>
              <a:t>(х+4)</a:t>
            </a:r>
            <a:r>
              <a:rPr lang="ru-RU" b="1" baseline="-25000" dirty="0" smtClean="0"/>
              <a:t>  </a:t>
            </a:r>
            <a:r>
              <a:rPr lang="en-US" b="1" dirty="0" smtClean="0"/>
              <a:t>=  </a:t>
            </a:r>
            <a:r>
              <a:rPr lang="ru-RU" b="1" dirty="0" smtClean="0"/>
              <a:t>2 </a:t>
            </a:r>
          </a:p>
          <a:p>
            <a:pPr>
              <a:buNone/>
            </a:pPr>
            <a:r>
              <a:rPr lang="ru-RU" b="1" dirty="0" smtClean="0"/>
              <a:t>     8)    </a:t>
            </a:r>
            <a:r>
              <a:rPr lang="en-US" b="1" dirty="0" smtClean="0"/>
              <a:t>x</a:t>
            </a:r>
            <a:r>
              <a:rPr lang="en-US" b="1" baseline="30000" dirty="0" smtClean="0"/>
              <a:t>2</a:t>
            </a:r>
            <a:r>
              <a:rPr lang="en-US" b="1" dirty="0" smtClean="0"/>
              <a:t>=25</a:t>
            </a:r>
            <a:r>
              <a:rPr lang="ru-RU" b="1" dirty="0" smtClean="0"/>
              <a:t>          9) </a:t>
            </a:r>
            <a:r>
              <a:rPr lang="en-US" b="1" dirty="0" smtClean="0"/>
              <a:t>2</a:t>
            </a:r>
            <a:r>
              <a:rPr lang="en-US" b="1" baseline="30000" dirty="0" smtClean="0"/>
              <a:t>x</a:t>
            </a:r>
            <a:r>
              <a:rPr lang="en-US" b="1" dirty="0" smtClean="0"/>
              <a:t>=32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</a:t>
            </a:r>
          </a:p>
          <a:p>
            <a:pPr>
              <a:buNone/>
            </a:pPr>
            <a:r>
              <a:rPr lang="ru-RU" b="1" dirty="0" smtClean="0"/>
              <a:t>    10)                    =0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86124"/>
            <a:ext cx="571504" cy="597481"/>
          </a:xfrm>
          <a:prstGeom prst="rect">
            <a:avLst/>
          </a:prstGeom>
          <a:noFill/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286124"/>
            <a:ext cx="596352" cy="571504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6000768"/>
            <a:ext cx="1571636" cy="550774"/>
          </a:xfrm>
          <a:prstGeom prst="rect">
            <a:avLst/>
          </a:prstGeom>
          <a:noFill/>
        </p:spPr>
      </p:pic>
      <p:sp>
        <p:nvSpPr>
          <p:cNvPr id="10" name="Пятно 1 9"/>
          <p:cNvSpPr/>
          <p:nvPr/>
        </p:nvSpPr>
        <p:spPr>
          <a:xfrm>
            <a:off x="6786578" y="5643578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решения уравнений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1)  Технический  (замена уравнения на более простое).</a:t>
            </a:r>
            <a:endParaRPr lang="ru-RU" dirty="0" smtClean="0"/>
          </a:p>
          <a:p>
            <a:r>
              <a:rPr lang="ru-RU" b="1" dirty="0" smtClean="0"/>
              <a:t>2)  Анализ (проверка на равносильность уравнений при замене на более простое).</a:t>
            </a:r>
            <a:endParaRPr lang="ru-RU" dirty="0" smtClean="0"/>
          </a:p>
          <a:p>
            <a:r>
              <a:rPr lang="ru-RU" b="1" dirty="0" smtClean="0"/>
              <a:t>3)  Проверка корней  (на </a:t>
            </a:r>
            <a:r>
              <a:rPr lang="ru-RU" b="1" dirty="0" err="1" smtClean="0"/>
              <a:t>о.д.з</a:t>
            </a:r>
            <a:r>
              <a:rPr lang="ru-RU" b="1" dirty="0" smtClean="0"/>
              <a:t>. или подстановка в исходное уравнение).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Log</a:t>
            </a:r>
            <a:r>
              <a:rPr lang="en-US" sz="3200" baseline="-25000" dirty="0" err="1" smtClean="0">
                <a:solidFill>
                  <a:schemeClr val="tx1"/>
                </a:solidFill>
              </a:rPr>
              <a:t>x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                </a:t>
            </a:r>
            <a:r>
              <a:rPr lang="en-US" sz="3200" dirty="0" smtClean="0">
                <a:solidFill>
                  <a:schemeClr val="tx1"/>
                </a:solidFill>
              </a:rPr>
              <a:t> =   log </a:t>
            </a:r>
            <a:r>
              <a:rPr lang="en-US" sz="3200" baseline="-25000" dirty="0" smtClean="0">
                <a:solidFill>
                  <a:schemeClr val="tx1"/>
                </a:solidFill>
              </a:rPr>
              <a:t>x </a:t>
            </a:r>
            <a:r>
              <a:rPr lang="en-US" sz="3200" dirty="0" smtClean="0">
                <a:solidFill>
                  <a:schemeClr val="tx1"/>
                </a:solidFill>
              </a:rPr>
              <a:t>(x-3)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7239000" cy="5027000"/>
          </a:xfrm>
          <a:ln w="57150">
            <a:noFill/>
          </a:ln>
        </p:spPr>
        <p:txBody>
          <a:bodyPr/>
          <a:lstStyle/>
          <a:p>
            <a:pPr>
              <a:buNone/>
            </a:pPr>
            <a:r>
              <a:rPr lang="ru-RU" b="1" dirty="0" smtClean="0"/>
              <a:t>О.Д.З. </a:t>
            </a:r>
            <a:r>
              <a:rPr lang="en-US" b="1" dirty="0" smtClean="0"/>
              <a:t>x &gt; 0; x #</a:t>
            </a:r>
            <a:r>
              <a:rPr lang="ru-RU" b="1" dirty="0" smtClean="0"/>
              <a:t>1</a:t>
            </a:r>
            <a:r>
              <a:rPr lang="en-US" b="1" dirty="0" smtClean="0"/>
              <a:t>;</a:t>
            </a:r>
            <a:r>
              <a:rPr lang="ru-RU" b="1" dirty="0" smtClean="0"/>
              <a:t> 2</a:t>
            </a:r>
            <a:r>
              <a:rPr lang="en-US" b="1" dirty="0" smtClean="0"/>
              <a:t>x+2&gt;0; x-3&gt;0</a:t>
            </a:r>
            <a:r>
              <a:rPr lang="ru-RU" b="1" dirty="0" smtClean="0"/>
              <a:t>=</a:t>
            </a:r>
            <a:r>
              <a:rPr lang="en-US" b="1" dirty="0" smtClean="0"/>
              <a:t>&gt; </a:t>
            </a:r>
            <a:r>
              <a:rPr lang="en-US" sz="4000" b="1" dirty="0" smtClean="0"/>
              <a:t>x&gt;3</a:t>
            </a:r>
            <a:endParaRPr lang="ru-RU" sz="4000" b="1" dirty="0" smtClean="0"/>
          </a:p>
          <a:p>
            <a:pPr>
              <a:buNone/>
            </a:pPr>
            <a:r>
              <a:rPr lang="ru-RU" b="1" dirty="0" smtClean="0"/>
              <a:t>Потенцируем уравнение: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               =</a:t>
            </a:r>
            <a:r>
              <a:rPr lang="en-US" b="1" dirty="0" smtClean="0"/>
              <a:t>x-3</a:t>
            </a:r>
            <a:r>
              <a:rPr lang="en-US" dirty="0" smtClean="0"/>
              <a:t>; 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возведём обе части уравнения в квадрат, получим</a:t>
            </a:r>
            <a:r>
              <a:rPr lang="ru-RU" dirty="0" smtClean="0"/>
              <a:t>:             </a:t>
            </a:r>
            <a:r>
              <a:rPr lang="en-US" dirty="0" smtClean="0"/>
              <a:t>  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2x+2=  x</a:t>
            </a:r>
            <a:r>
              <a:rPr lang="en-US" b="1" baseline="30000" dirty="0" smtClean="0"/>
              <a:t>2</a:t>
            </a:r>
            <a:r>
              <a:rPr lang="en-US" b="1" dirty="0" smtClean="0"/>
              <a:t>-6x+9;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X</a:t>
            </a:r>
            <a:r>
              <a:rPr lang="en-US" b="1" baseline="30000" dirty="0" smtClean="0"/>
              <a:t>2</a:t>
            </a:r>
            <a:r>
              <a:rPr lang="en-US" b="1" dirty="0" smtClean="0"/>
              <a:t>-8x+7= 0;   x=7; x=1.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Проверка на </a:t>
            </a:r>
            <a:r>
              <a:rPr lang="ru-RU" b="1" dirty="0" err="1" smtClean="0"/>
              <a:t>о.д.з</a:t>
            </a:r>
            <a:r>
              <a:rPr lang="ru-RU" b="1" dirty="0" smtClean="0"/>
              <a:t>: 7</a:t>
            </a:r>
            <a:r>
              <a:rPr lang="en-US" b="1" dirty="0" smtClean="0"/>
              <a:t>&gt;3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Ответ:  7.</a:t>
            </a:r>
          </a:p>
          <a:p>
            <a:endParaRPr lang="ru-RU" b="1" baseline="30000" dirty="0" smtClean="0"/>
          </a:p>
          <a:p>
            <a:pPr>
              <a:buNone/>
            </a:pPr>
            <a:endParaRPr lang="ru-RU" b="1" dirty="0" smtClean="0"/>
          </a:p>
          <a:p>
            <a:endParaRPr lang="en-US" b="1" baseline="30000" dirty="0" smtClean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500042"/>
            <a:ext cx="1275678" cy="525279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500042"/>
            <a:ext cx="1275678" cy="525279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000372"/>
            <a:ext cx="1275678" cy="596717"/>
          </a:xfrm>
          <a:prstGeom prst="rect">
            <a:avLst/>
          </a:prstGeom>
          <a:noFill/>
        </p:spPr>
      </p:pic>
      <p:sp>
        <p:nvSpPr>
          <p:cNvPr id="8" name="Пятно 1 7"/>
          <p:cNvSpPr/>
          <p:nvPr/>
        </p:nvSpPr>
        <p:spPr>
          <a:xfrm>
            <a:off x="6429388" y="5357826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ТЕСТ ДЛЯ САМОСТОЯТЕЛЬНОЙ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643182"/>
            <a:ext cx="7239000" cy="5337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hlinkClick r:id="rId2" action="ppaction://hlinkfile"/>
              </a:rPr>
              <a:t>РЕШИТЕ ТЕСТ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1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362</TotalTime>
  <Words>164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Равносильные уравнения. Проверка корней.</vt:lpstr>
      <vt:lpstr>Трудности при решении уравнений</vt:lpstr>
      <vt:lpstr>Решить уравнение</vt:lpstr>
      <vt:lpstr>Решить уравнения и разбить на группы с учётом полученных ответов. </vt:lpstr>
      <vt:lpstr>Этапы решения уравнений</vt:lpstr>
      <vt:lpstr>Logx                  =   log x (x-3) </vt:lpstr>
      <vt:lpstr>ТЕСТ ДЛЯ САМОСТОЯТЕЛЬНОЙ РАБОТЫ</vt:lpstr>
    </vt:vector>
  </TitlesOfParts>
  <Company>деревня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Равносильные уравнения. Потеря корней.</dc:title>
  <dc:creator>село</dc:creator>
  <cp:lastModifiedBy>Альбина</cp:lastModifiedBy>
  <cp:revision>43</cp:revision>
  <dcterms:created xsi:type="dcterms:W3CDTF">2014-01-26T12:13:02Z</dcterms:created>
  <dcterms:modified xsi:type="dcterms:W3CDTF">2014-02-27T13:18:59Z</dcterms:modified>
</cp:coreProperties>
</file>